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3-L10-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Climate-Ecosystem Coupled Models</a:t>
            </a:r>
          </a:p>
          <a:p>
            <a:pPr algn="ctr">
              <a:defRPr sz="1500" i="1">
                <a:solidFill>
                  <a:srgbClr val="1A1A2E"/>
                </a:solidFill>
              </a:defRPr>
            </a:pPr>
            <a:r>
              <a:t>Modeling Feedback Loops Between Climate Change, Ecosystems, and Human Society</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HS-ESS3-5, HS-LS2-6</a:t>
            </a:r>
          </a:p>
          <a:p>
            <a:pPr algn="r">
              <a:defRPr sz="1200">
                <a:solidFill>
                  <a:srgbClr val="1A1A2E"/>
                </a:solidFill>
              </a:defRPr>
            </a:pPr>
            <a:r>
              <a:t>9th Grade — Level 3: Biotech</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Build a coupled climate-ecosystem model that traces feedback loops between atmospheric CO2, temperature, ocean absorption, permafrost methane release, and biological carbon sequestration</a:t>
            </a:r>
          </a:p>
          <a:p>
            <a:pPr>
              <a:spcBef>
                <a:spcPts val="800"/>
              </a:spcBef>
              <a:defRPr sz="1600">
                <a:solidFill>
                  <a:srgbClr val="1A1A2E"/>
                </a:solidFill>
              </a:defRPr>
            </a:pPr>
            <a:r>
              <a:t>  *  Analyze how positive and negative feedback loops create tipping points, runaway effects, and nonlinear system behavior in the Earth's climate-ecosystem system</a:t>
            </a:r>
          </a:p>
          <a:p>
            <a:pPr>
              <a:spcBef>
                <a:spcPts val="800"/>
              </a:spcBef>
              <a:defRPr sz="1600">
                <a:solidFill>
                  <a:srgbClr val="1A1A2E"/>
                </a:solidFill>
              </a:defRPr>
            </a:pPr>
            <a:r>
              <a:t>  *  Predict the cascading consequences of climate change across ecological, agricultural, and societal systems using multi-variable simulation</a:t>
            </a:r>
          </a:p>
          <a:p>
            <a:pPr>
              <a:spcBef>
                <a:spcPts val="800"/>
              </a:spcBef>
              <a:defRPr sz="1600">
                <a:solidFill>
                  <a:srgbClr val="1A1A2E"/>
                </a:solidFill>
              </a:defRPr>
            </a:pPr>
            <a:r>
              <a:t>  *  Evaluate the effectiveness and trade-offs of different adaptation and mitigation strategies using model-derived evidence</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Positive Feedback Loop</a:t>
            </a:r>
          </a:p>
          <a:p>
            <a:pPr>
              <a:defRPr sz="1300" i="1">
                <a:solidFill>
                  <a:srgbClr val="1A1A2E"/>
                </a:solidFill>
              </a:defRPr>
            </a:pPr>
            <a:r>
              <a:t>     A circular causal process where the output of a system amplifies its own input — in climate, warming melts ice, which reduces reflectivity (albedo), which absorbs more sunlight, which causes more warming — positive feedbacks accelerate change and can push systems past tipping points</a:t>
            </a:r>
          </a:p>
          <a:p>
            <a:pPr>
              <a:spcBef>
                <a:spcPts val="800"/>
              </a:spcBef>
              <a:defRPr sz="1500" b="1">
                <a:solidFill>
                  <a:srgbClr val="0D1B2A"/>
                </a:solidFill>
              </a:defRPr>
            </a:pPr>
            <a:r>
              <a:t>  Carbon Sequestration</a:t>
            </a:r>
          </a:p>
          <a:p>
            <a:pPr>
              <a:defRPr sz="1300" i="1">
                <a:solidFill>
                  <a:srgbClr val="1A1A2E"/>
                </a:solidFill>
              </a:defRPr>
            </a:pPr>
            <a:r>
              <a:t>     The process of capturing and storing atmospheric carbon dioxide — forests sequester carbon through photosynthesis (storing it in biomass and soil), oceans absorb CO2 into surface waters and deep circulation, and engineered systems can capture CO2 from industrial emissions or directly from the air</a:t>
            </a:r>
          </a:p>
          <a:p>
            <a:pPr>
              <a:spcBef>
                <a:spcPts val="800"/>
              </a:spcBef>
              <a:defRPr sz="1500" b="1">
                <a:solidFill>
                  <a:srgbClr val="0D1B2A"/>
                </a:solidFill>
              </a:defRPr>
            </a:pPr>
            <a:r>
              <a:t>  Tipping Point</a:t>
            </a:r>
          </a:p>
          <a:p>
            <a:pPr>
              <a:defRPr sz="1300" i="1">
                <a:solidFill>
                  <a:srgbClr val="1A1A2E"/>
                </a:solidFill>
              </a:defRPr>
            </a:pPr>
            <a:r>
              <a:t>     A critical threshold in a system beyond which a small additional change triggers a large, often irreversible shift in system state — like permafrost crossing a temperature threshold that triggers self-sustaining methane release regardless of future human emissions reductions</a:t>
            </a:r>
          </a:p>
          <a:p>
            <a:pPr>
              <a:spcBef>
                <a:spcPts val="800"/>
              </a:spcBef>
              <a:defRPr sz="1500" b="1">
                <a:solidFill>
                  <a:srgbClr val="0D1B2A"/>
                </a:solidFill>
              </a:defRPr>
            </a:pPr>
            <a:r>
              <a:t>  Coupled Model</a:t>
            </a:r>
          </a:p>
          <a:p>
            <a:pPr>
              <a:defRPr sz="1300" i="1">
                <a:solidFill>
                  <a:srgbClr val="1A1A2E"/>
                </a:solidFill>
              </a:defRPr>
            </a:pPr>
            <a:r>
              <a:t>     A computational model that connects two or more interacting systems — climate-ecosystem coupled models link atmospheric physics, ocean chemistry, terrestrial ecology, and human activity, allowing each system's outputs to become inputs to the others through feedback loops</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Climate change doesn't just heat the planet — it triggers cascading feedback loops through every ecosystem on Earth. When permafrost melts and releases methane, which accelerates warming, which melts more permafrost, which releases more methane — how do you model a system where the output becomes the input?</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Modeling Feedback Loops Between Climate Change, Ecosystems, and Human Society. Today we'll build a MODEL to discover the answer!</a:t>
            </a:r>
          </a:p>
        </p:txBody>
      </p:sp>
      <p:pic>
        <p:nvPicPr>
          <p:cNvPr id="8" name="Picture 7" descr="G09L3-L10-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3-L10-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Atmospheric CO2</a:t>
            </a:r>
          </a:p>
          <a:p>
            <a:pPr>
              <a:spcBef>
                <a:spcPts val="600"/>
              </a:spcBef>
              <a:defRPr sz="1600"/>
            </a:pPr>
            <a:r>
              <a:t>     *  Global Temperature</a:t>
            </a:r>
          </a:p>
          <a:p>
            <a:pPr>
              <a:spcBef>
                <a:spcPts val="600"/>
              </a:spcBef>
              <a:defRPr sz="1600"/>
            </a:pPr>
            <a:r>
              <a:t>     *  Ocean Absorption</a:t>
            </a:r>
          </a:p>
          <a:p>
            <a:pPr>
              <a:spcBef>
                <a:spcPts val="600"/>
              </a:spcBef>
              <a:defRPr sz="1600"/>
            </a:pPr>
            <a:r>
              <a:t>     *  Permafrost Methane Release</a:t>
            </a:r>
          </a:p>
          <a:p>
            <a:pPr>
              <a:spcBef>
                <a:spcPts val="600"/>
              </a:spcBef>
              <a:defRPr sz="1600"/>
            </a:pPr>
            <a:r>
              <a:t>     *  Forest Carbon Sequestration</a:t>
            </a:r>
          </a:p>
          <a:p>
            <a:pPr>
              <a:spcBef>
                <a:spcPts val="600"/>
              </a:spcBef>
              <a:defRPr sz="1600"/>
            </a:pPr>
            <a:r>
              <a:t>     *  Species Migration Rate</a:t>
            </a:r>
          </a:p>
          <a:p>
            <a:pPr>
              <a:spcBef>
                <a:spcPts val="600"/>
              </a:spcBef>
              <a:defRPr sz="1600"/>
            </a:pPr>
            <a:r>
              <a:t>     *  Crop Yield Change</a:t>
            </a:r>
          </a:p>
          <a:p>
            <a:pPr>
              <a:spcBef>
                <a:spcPts val="600"/>
              </a:spcBef>
              <a:defRPr sz="1600"/>
            </a:pPr>
            <a:r>
              <a:t>     *  Sea Level Rise</a:t>
            </a:r>
          </a:p>
          <a:p>
            <a:pPr>
              <a:spcBef>
                <a:spcPts val="600"/>
              </a:spcBef>
              <a:defRPr sz="1600"/>
            </a:pPr>
            <a:r>
              <a:t>     *  Extreme Weather Frequency</a:t>
            </a:r>
          </a:p>
          <a:p>
            <a:pPr>
              <a:spcBef>
                <a:spcPts val="600"/>
              </a:spcBef>
              <a:defRPr sz="1600"/>
            </a:pPr>
            <a:r>
              <a:t>     *  Societal Adaptation Capacity</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3-L10-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This model is fundamentally different from the others because it contains MULTIPLE feedback loops — and some of them are positive (self-amplifying). Atmospheric CO2 increases Global Temperature through the greenhouse effect. Higher temperature reduces Ocean Absorption capacity (warm water holds less CO2). Higher temperature thaws Permafrost, which releases more greenhouse gases, which increases Global Temperature further — a classic positive feedback loop. But higher CO2 also increases photosynthesis (CO2 fertilization), which increases Forest Carbon Sequestration — a negative feedback that partially counteracts the warming. Meanwhile, higher temperatures cause Species Migration, Crop Yield Change, Sea Level Rise, and Extreme Weather Frequency — all of which affect Societal Adaptation Capacity, which determines whether human societies can respond effectively. The question isn't just 'how much will it warm?' — it's 'when do we cross tipping points where the feedbacks become self-sustaining regardless of what we do?'</a:t>
            </a:r>
          </a:p>
        </p:txBody>
      </p:sp>
      <p:pic>
        <p:nvPicPr>
          <p:cNvPr id="8" name="Picture 7" descr="G09L3-L10-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Paris Agreement Compliance</a:t>
            </a:r>
          </a:p>
          <a:p>
            <a:pPr>
              <a:defRPr sz="1400"/>
            </a:pPr>
            <a:r>
              <a:t>     Set Atmospheric CO2 trajectory to limit warming to 1.5-2.0 degrees C — observe which feedback loops remain manageable and which ecosystem impacts are still unavoidable</a:t>
            </a:r>
          </a:p>
          <a:p>
            <a:pPr>
              <a:spcBef>
                <a:spcPts val="1200"/>
              </a:spcBef>
              <a:defRPr sz="1600" b="1"/>
            </a:pPr>
            <a:r>
              <a:t>Business-As-Usual Emissions</a:t>
            </a:r>
          </a:p>
          <a:p>
            <a:pPr>
              <a:defRPr sz="1400"/>
            </a:pPr>
            <a:r>
              <a:t>     Set Atmospheric CO2 to high-emission trajectory (RCP 8.5 / SSP5-8.5) — observe positive feedback loop activation, tipping point crossings, and cascading ecosystem and societal impacts</a:t>
            </a:r>
          </a:p>
          <a:p>
            <a:pPr>
              <a:spcBef>
                <a:spcPts val="1200"/>
              </a:spcBef>
              <a:defRPr sz="1600" b="1"/>
            </a:pPr>
            <a:r>
              <a:t>Tipping Point Analysis</a:t>
            </a:r>
          </a:p>
          <a:p>
            <a:pPr>
              <a:defRPr sz="1400"/>
            </a:pPr>
            <a:r>
              <a:t>     Gradually increase Global Temperature and identify the threshold where Permafrost Methane Release becomes self-sustaining — the point of no return where reducing emissions can no longer prevent continued warming</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The climate system contains multiple positive feedback loops that can amplify warming beyond what CO2 emissions alone would produce — permafrost methane release, reduced ocean absorption, and forest die-off can each become self-reinforcing above critical temperature thresholds</a:t>
            </a:r>
          </a:p>
          <a:p>
            <a:pPr>
              <a:spcBef>
                <a:spcPts val="1000"/>
              </a:spcBef>
              <a:defRPr sz="1500">
                <a:solidFill>
                  <a:srgbClr val="1A1A2E"/>
                </a:solidFill>
              </a:defRPr>
            </a:pPr>
            <a:r>
              <a:t>  *  Forest Carbon Sequestration is a negative feedback that partially counteracts warming, but it has a tipping point — above approximately 2.5-3.0 degrees C of warming, widespread forest die-off from heat stress, drought, and wildfire converts forests from carbon sinks to carbon sources, flipping the feedback from negative to positive</a:t>
            </a:r>
          </a:p>
          <a:p>
            <a:pPr>
              <a:spcBef>
                <a:spcPts val="1000"/>
              </a:spcBef>
              <a:defRPr sz="1500">
                <a:solidFill>
                  <a:srgbClr val="1A1A2E"/>
                </a:solidFill>
              </a:defRPr>
            </a:pPr>
            <a:r>
              <a:t>  *  Sea Level Rise and Extreme Weather Frequency are lagging indicators — they continue to accelerate for decades after emissions peak because of thermal inertia in the ocean and committed ice sheet melting, meaning current commitments have already locked in significant future impacts</a:t>
            </a:r>
          </a:p>
          <a:p>
            <a:pPr>
              <a:spcBef>
                <a:spcPts val="1000"/>
              </a:spcBef>
              <a:defRPr sz="1500">
                <a:solidFill>
                  <a:srgbClr val="1A1A2E"/>
                </a:solidFill>
              </a:defRPr>
            </a:pPr>
            <a:r>
              <a:t>  *  Societal Adaptation Capacity is the most unequally distributed component — nations that have contributed the least to atmospheric CO2 (sub-Saharan Africa, South Pacific island nations) face the most severe impacts with the fewest resources to adapt, creating a fundamental climate justice challenge</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Climate change is not a simple linear process — it's a complex system of interacting feedback loops that connect atmospheric chemistry, ocean physics, terrestrial ecology, and human society. The ten components of this coupled model reveal the cascading nature of climate impacts: Atmospheric CO2 drives Global Temperature through the greenhouse effect, but the response is amplified by positive feedback loops (permafrost methane release, reduced ocean absorption capacity, forest die-off) and partially counteracted by negative feedbacks (ocean absorption, forest sequestration, CO2 fertilization). These feedbacks create tipping points — critical thresholds beyond which the system transitions to a new state regardless of future human action. The downstream consequences — Species Migration Rate, Crop Yield Change, Sea Level Rise, Extreme Weather Frequency — cascade through ecological and societal systems in ways that disproportionately affect the most vulnerable populations. Societal Adaptation Capacity determines whether communities survive these impacts, but adaptation has limits — no amount of adaptation can compensate for a fundamentally destabilized climate system. The model demonstrates that early, aggressive emission reduction is not just environmentally preferable but mathematically necessary to avoid crossing irreversible tipping points.</a:t>
            </a:r>
          </a:p>
        </p:txBody>
      </p:sp>
      <p:pic>
        <p:nvPicPr>
          <p:cNvPr id="8" name="Picture 7" descr="G09L3-L10-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Regional Climate Adaptation and Mitigation Plan</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an integrated climate adaptation and mitigation strategy for a specific vulnerable region, using model-derived evidence to prioritize interventions and project outcomes.</a:t>
            </a:r>
          </a:p>
          <a:p>
            <a:br/>
            <a:pPr>
              <a:spcBef>
                <a:spcPts val="1000"/>
              </a:spcBef>
              <a:defRPr sz="1600" b="1">
                <a:solidFill>
                  <a:srgbClr val="1A4780"/>
                </a:solidFill>
              </a:defRPr>
            </a:pPr>
            <a:r>
              <a:t>The Challenge:</a:t>
            </a:r>
          </a:p>
          <a:p>
            <a:pPr>
              <a:defRPr sz="1400"/>
            </a:pPr>
            <a:r>
              <a:t>A coastal city of 2 million people is projected to face 0.5-1.5 meters of sea level rise, a 40% increase in extreme weather events, and significant agricultural disruption by 2080. The city has hired your climate planning team to develop a 50-year integrated strategy that combines mitigation (reducing the city's carbon footprint), adaptation (preparing for unavoidable impacts), and resilience (ensuring recovery from extreme events). Your plan must be evidence-based, economically feasible, and equitable.</a:t>
            </a:r>
          </a:p>
          <a:p>
            <a:br/>
            <a:pPr>
              <a:spcBef>
                <a:spcPts val="1000"/>
              </a:spcBef>
              <a:defRPr sz="1600" b="1">
                <a:solidFill>
                  <a:srgbClr val="1A4780"/>
                </a:solidFill>
              </a:defRPr>
            </a:pPr>
            <a:r>
              <a:t>Think Like an Engineer:</a:t>
            </a:r>
          </a:p>
          <a:p>
            <a:pPr>
              <a:spcBef>
                <a:spcPts val="400"/>
              </a:spcBef>
              <a:defRPr sz="1300"/>
            </a:pPr>
            <a:r>
              <a:t>     *  Which climate impacts does your model predict are unavoidable regardless of mitigation efforts — and how would you prioritize adaptation spending for these impacts?</a:t>
            </a:r>
          </a:p>
          <a:p>
            <a:pPr>
              <a:spcBef>
                <a:spcPts val="400"/>
              </a:spcBef>
              <a:defRPr sz="1300"/>
            </a:pPr>
            <a:r>
              <a:t>     *  What mitigation strategies would have the largest impact on the city's contribution to Atmospheric CO2, and what is the expected return on investment?</a:t>
            </a:r>
          </a:p>
          <a:p>
            <a:pPr>
              <a:spcBef>
                <a:spcPts val="400"/>
              </a:spcBef>
              <a:defRPr sz="1300"/>
            </a:pPr>
            <a:r>
              <a:t>     *  How would you design the plan to protect the most vulnerable populations who have the least Societal Adaptation Capacity?</a:t>
            </a:r>
          </a:p>
        </p:txBody>
      </p:sp>
      <p:pic>
        <p:nvPicPr>
          <p:cNvPr id="7" name="Picture 6" descr="G09L3-L10-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Climate Scientists and Earth System Modelers develop and run coupled climate-ecosystem models to project future climate conditions and ecosystem impacts. They work for government agencies (NOAA, NASA, EPA), national laboratories (NCAR, ORNL, PNNL), international organizations (IPCC, WMO), and university research centers, earning $80,000-$170,000/year. Climate Adaptation Planners who design community resilience strategies earn $70,000-$140,000/year.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